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62" r:id="rId6"/>
    <p:sldId id="261" r:id="rId7"/>
    <p:sldId id="267" r:id="rId8"/>
    <p:sldId id="268" r:id="rId9"/>
    <p:sldId id="259" r:id="rId10"/>
    <p:sldId id="263" r:id="rId11"/>
    <p:sldId id="264" r:id="rId12"/>
    <p:sldId id="265" r:id="rId13"/>
    <p:sldId id="266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an Roberto Avendano Sudario" initials="AR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1538" autoAdjust="0"/>
  </p:normalViewPr>
  <p:slideViewPr>
    <p:cSldViewPr snapToGrid="0" snapToObjects="1">
      <p:cViewPr varScale="1">
        <p:scale>
          <a:sx n="64" d="100"/>
          <a:sy n="64" d="100"/>
        </p:scale>
        <p:origin x="724" y="48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2CD4-761D-2441-BDF1-2D6DEF220E09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84E78-FB32-6D49-8B1B-4C6584B515F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70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6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84E78-FB32-6D49-8B1B-4C6584B515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03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916154"/>
            <a:ext cx="9144000" cy="2387600"/>
          </a:xfrm>
        </p:spPr>
        <p:txBody>
          <a:bodyPr anchor="b"/>
          <a:lstStyle>
            <a:lvl1pPr algn="r">
              <a:defRPr sz="5400"/>
            </a:lvl1pPr>
          </a:lstStyle>
          <a:p>
            <a:r>
              <a:rPr lang="en-US" dirty="0"/>
              <a:t>CCPG1001</a:t>
            </a:r>
            <a:br>
              <a:rPr lang="en-US" dirty="0"/>
            </a:br>
            <a:r>
              <a:rPr lang="en-US" dirty="0" err="1"/>
              <a:t>Fundamentos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32228"/>
            <a:ext cx="9144000" cy="1655762"/>
          </a:xfrm>
        </p:spPr>
        <p:txBody>
          <a:bodyPr/>
          <a:lstStyle>
            <a:lvl1pPr marL="0" indent="0" algn="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51" y="285692"/>
            <a:ext cx="1200149" cy="1200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85692"/>
            <a:ext cx="3090862" cy="126210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1737F-4CC9-1F41-A576-007425200133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83C6B-17C2-DE49-B86F-E47F45E858F6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432548"/>
            <a:ext cx="12192000" cy="42545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325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56350"/>
            <a:ext cx="12192000" cy="8792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F0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F0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demo_default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WFIEC/2019-1T/blob/master/cheatsheets/css3-cheat-sheet.pdf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kyleschaeffer.com/development/css-font-size-em-vs-px-vs-pt-vs/" TargetMode="External"/><Relationship Id="rId2" Type="http://schemas.openxmlformats.org/officeDocument/2006/relationships/hyperlink" Target="https://www.webdesignerdepot.com/2013/03/serif-vs-sans-the-final-battl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Desarrollo</a:t>
            </a:r>
            <a:r>
              <a:rPr lang="en-US" dirty="0" smtClean="0"/>
              <a:t> de </a:t>
            </a:r>
            <a:r>
              <a:rPr lang="en-US" dirty="0" err="1" smtClean="0"/>
              <a:t>Aplicaciones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81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etiquetas</a:t>
            </a:r>
            <a:r>
              <a:rPr lang="en-US" dirty="0" smtClean="0"/>
              <a:t> son </a:t>
            </a:r>
            <a:r>
              <a:rPr lang="en-US" b="1" dirty="0" err="1" smtClean="0"/>
              <a:t>cajas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en el </a:t>
            </a:r>
            <a:r>
              <a:rPr lang="en-US" b="1" dirty="0" err="1" smtClean="0"/>
              <a:t>diseño</a:t>
            </a:r>
            <a:r>
              <a:rPr lang="en-US" b="1" dirty="0" smtClean="0"/>
              <a:t> </a:t>
            </a:r>
            <a:r>
              <a:rPr lang="en-US" dirty="0" smtClean="0"/>
              <a:t>y </a:t>
            </a:r>
            <a:r>
              <a:rPr lang="en-US" b="1" dirty="0" err="1" smtClean="0"/>
              <a:t>maquetación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 </a:t>
            </a:r>
            <a:r>
              <a:rPr lang="en-US" dirty="0" err="1" smtClean="0"/>
              <a:t>contiene</a:t>
            </a:r>
            <a:r>
              <a:rPr lang="en-US" dirty="0" smtClean="0"/>
              <a:t> </a:t>
            </a:r>
            <a:r>
              <a:rPr lang="en-US" dirty="0" err="1" smtClean="0"/>
              <a:t>otra</a:t>
            </a:r>
            <a:r>
              <a:rPr lang="en-US" dirty="0" smtClean="0"/>
              <a:t> </a:t>
            </a:r>
            <a:r>
              <a:rPr lang="en-US" dirty="0" err="1" smtClean="0"/>
              <a:t>caja</a:t>
            </a:r>
            <a:r>
              <a:rPr lang="en-US" dirty="0" smtClean="0"/>
              <a:t>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2"/>
          <a:stretch/>
        </p:blipFill>
        <p:spPr>
          <a:xfrm>
            <a:off x="6019800" y="365125"/>
            <a:ext cx="5882648" cy="600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Modelo</a:t>
            </a:r>
            <a:r>
              <a:rPr lang="en-US" dirty="0" smtClean="0"/>
              <a:t> de </a:t>
            </a:r>
            <a:r>
              <a:rPr lang="en-US" dirty="0" err="1" smtClean="0"/>
              <a:t>Caja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2200" b="1" dirty="0" err="1" smtClean="0"/>
              <a:t>Margen</a:t>
            </a:r>
            <a:r>
              <a:rPr lang="en-US" sz="2200" b="1" dirty="0" smtClean="0"/>
              <a:t> (Margin)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Separación</a:t>
            </a:r>
            <a:r>
              <a:rPr lang="en-US" sz="1800" dirty="0" smtClean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la </a:t>
            </a:r>
            <a:r>
              <a:rPr lang="en-US" sz="1800" dirty="0" err="1"/>
              <a:t>caja</a:t>
            </a:r>
            <a:r>
              <a:rPr lang="en-US" sz="1800" dirty="0"/>
              <a:t> y el resto de </a:t>
            </a:r>
            <a:r>
              <a:rPr lang="en-US" sz="1800" dirty="0" err="1"/>
              <a:t>cajas</a:t>
            </a:r>
            <a:r>
              <a:rPr lang="en-US" sz="1800" dirty="0"/>
              <a:t> </a:t>
            </a:r>
            <a:r>
              <a:rPr lang="en-US" sz="1800" dirty="0" err="1"/>
              <a:t>adyacentes</a:t>
            </a:r>
            <a:r>
              <a:rPr lang="en-US" sz="1800" dirty="0" smtClean="0"/>
              <a:t>.</a:t>
            </a:r>
          </a:p>
          <a:p>
            <a:pPr>
              <a:defRPr/>
            </a:pPr>
            <a:r>
              <a:rPr lang="en-US" sz="2200" b="1" dirty="0" smtClean="0"/>
              <a:t>Background-color</a:t>
            </a:r>
          </a:p>
          <a:p>
            <a:pPr>
              <a:defRPr/>
            </a:pPr>
            <a:r>
              <a:rPr lang="en-US" sz="2200" b="1" dirty="0" smtClean="0"/>
              <a:t>Background-image</a:t>
            </a:r>
          </a:p>
          <a:p>
            <a:pPr>
              <a:defRPr/>
            </a:pPr>
            <a:r>
              <a:rPr lang="en-US" sz="2200" b="1" dirty="0" err="1" smtClean="0"/>
              <a:t>Borde</a:t>
            </a:r>
            <a:r>
              <a:rPr lang="en-US" sz="2200" b="1" dirty="0" smtClean="0"/>
              <a:t> (Border)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Línea</a:t>
            </a:r>
            <a:r>
              <a:rPr lang="en-US" sz="1800" dirty="0" smtClean="0"/>
              <a:t> </a:t>
            </a:r>
            <a:r>
              <a:rPr lang="en-US" sz="1800" dirty="0"/>
              <a:t>que </a:t>
            </a:r>
            <a:r>
              <a:rPr lang="en-US" sz="1800" dirty="0" err="1"/>
              <a:t>encierra</a:t>
            </a:r>
            <a:r>
              <a:rPr lang="en-US" sz="1800" dirty="0"/>
              <a:t> </a:t>
            </a:r>
            <a:r>
              <a:rPr lang="en-US" sz="1800" dirty="0" err="1"/>
              <a:t>completamente</a:t>
            </a:r>
            <a:r>
              <a:rPr lang="en-US" sz="1800" dirty="0"/>
              <a:t> el </a:t>
            </a:r>
            <a:r>
              <a:rPr lang="en-US" sz="1800" dirty="0" err="1"/>
              <a:t>contenido</a:t>
            </a:r>
            <a:r>
              <a:rPr lang="en-US" sz="1800" dirty="0"/>
              <a:t> y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relleno</a:t>
            </a:r>
            <a:endParaRPr lang="en-US" sz="1800" dirty="0"/>
          </a:p>
          <a:p>
            <a:pPr>
              <a:defRPr/>
            </a:pPr>
            <a:r>
              <a:rPr lang="en-US" sz="2200" b="1" dirty="0" err="1" smtClean="0"/>
              <a:t>Relleno</a:t>
            </a:r>
            <a:r>
              <a:rPr lang="en-US" sz="2200" b="1" dirty="0" smtClean="0"/>
              <a:t> (Padding)</a:t>
            </a:r>
            <a:endParaRPr lang="en-US" sz="2200" dirty="0"/>
          </a:p>
          <a:p>
            <a:pPr lvl="1">
              <a:defRPr/>
            </a:pPr>
            <a:r>
              <a:rPr lang="en-US" sz="1800" dirty="0" err="1" smtClean="0"/>
              <a:t>Espacio</a:t>
            </a:r>
            <a:r>
              <a:rPr lang="en-US" sz="1800" dirty="0" smtClean="0"/>
              <a:t> </a:t>
            </a:r>
            <a:r>
              <a:rPr lang="en-US" sz="1800" dirty="0" err="1"/>
              <a:t>libre</a:t>
            </a:r>
            <a:r>
              <a:rPr lang="en-US" sz="1800" dirty="0"/>
              <a:t> </a:t>
            </a:r>
            <a:r>
              <a:rPr lang="en-US" sz="1800" dirty="0" err="1"/>
              <a:t>opcional</a:t>
            </a:r>
            <a:r>
              <a:rPr lang="en-US" sz="1800" dirty="0"/>
              <a:t> </a:t>
            </a:r>
            <a:r>
              <a:rPr lang="en-US" sz="1800" dirty="0" err="1"/>
              <a:t>existente</a:t>
            </a:r>
            <a:r>
              <a:rPr lang="en-US" sz="1800" dirty="0"/>
              <a:t> entre el </a:t>
            </a:r>
            <a:r>
              <a:rPr lang="en-US" sz="1800" dirty="0" err="1"/>
              <a:t>contenido</a:t>
            </a:r>
            <a:r>
              <a:rPr lang="en-US" sz="1800" dirty="0"/>
              <a:t> y el </a:t>
            </a:r>
            <a:r>
              <a:rPr lang="en-US" sz="1800" dirty="0" err="1" smtClean="0"/>
              <a:t>borde</a:t>
            </a:r>
            <a:endParaRPr lang="en-US" sz="1800" dirty="0" smtClean="0"/>
          </a:p>
          <a:p>
            <a:pPr>
              <a:defRPr/>
            </a:pPr>
            <a:r>
              <a:rPr lang="en-US" sz="2200" b="1" dirty="0" err="1" smtClean="0"/>
              <a:t>Contenido</a:t>
            </a:r>
            <a:r>
              <a:rPr lang="en-US" sz="2200" b="1" dirty="0" smtClean="0"/>
              <a:t> (Content)</a:t>
            </a:r>
            <a:endParaRPr lang="en-US" sz="1800" dirty="0"/>
          </a:p>
          <a:p>
            <a:pPr lvl="1">
              <a:defRPr/>
            </a:pPr>
            <a:r>
              <a:rPr lang="en-US" sz="1800" dirty="0" err="1" smtClean="0"/>
              <a:t>Contenido</a:t>
            </a:r>
            <a:r>
              <a:rPr lang="en-US" sz="1800" dirty="0" smtClean="0"/>
              <a:t> </a:t>
            </a:r>
            <a:r>
              <a:rPr lang="en-US" sz="1800" dirty="0"/>
              <a:t>HTML del </a:t>
            </a:r>
            <a:r>
              <a:rPr lang="en-US" sz="1800" dirty="0" err="1"/>
              <a:t>elemento</a:t>
            </a:r>
            <a:r>
              <a:rPr lang="en-US" sz="1800" dirty="0"/>
              <a:t> (las palabras de un </a:t>
            </a:r>
            <a:r>
              <a:rPr lang="en-US" sz="1800" dirty="0" err="1"/>
              <a:t>párrafo</a:t>
            </a:r>
            <a:r>
              <a:rPr lang="en-US" sz="1800" dirty="0"/>
              <a:t>, </a:t>
            </a:r>
            <a:r>
              <a:rPr lang="en-US" sz="1800" dirty="0" err="1"/>
              <a:t>una</a:t>
            </a:r>
            <a:r>
              <a:rPr lang="en-US" sz="1800" dirty="0"/>
              <a:t> imagen, el </a:t>
            </a:r>
            <a:r>
              <a:rPr lang="en-US" sz="1800" dirty="0" err="1"/>
              <a:t>texto</a:t>
            </a:r>
            <a:r>
              <a:rPr lang="en-US" sz="1800" dirty="0"/>
              <a:t> de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lista</a:t>
            </a:r>
            <a:r>
              <a:rPr lang="en-US" sz="1800" dirty="0"/>
              <a:t> de </a:t>
            </a:r>
            <a:r>
              <a:rPr lang="en-US" sz="1800" dirty="0" err="1"/>
              <a:t>elementos</a:t>
            </a:r>
            <a:r>
              <a:rPr lang="en-US" sz="1800" dirty="0"/>
              <a:t>, etc.)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510505" cy="424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1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 y Alto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El </a:t>
            </a:r>
            <a:r>
              <a:rPr lang="en-US" dirty="0" smtClean="0"/>
              <a:t>ancho (width) y el alto (height), </a:t>
            </a:r>
            <a:r>
              <a:rPr lang="en-US" dirty="0" err="1" smtClean="0"/>
              <a:t>incluye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Contenido</a:t>
            </a:r>
            <a:endParaRPr lang="en-US" dirty="0" smtClean="0"/>
          </a:p>
          <a:p>
            <a:pPr lvl="1"/>
            <a:r>
              <a:rPr lang="en-US" dirty="0" err="1" smtClean="0"/>
              <a:t>Relleno</a:t>
            </a:r>
            <a:endParaRPr lang="en-US" dirty="0" smtClean="0"/>
          </a:p>
          <a:p>
            <a:pPr lvl="1"/>
            <a:r>
              <a:rPr lang="en-US" dirty="0" smtClean="0"/>
              <a:t>Borden</a:t>
            </a:r>
            <a:endParaRPr lang="en-US" dirty="0"/>
          </a:p>
          <a:p>
            <a:pPr lvl="1"/>
            <a:r>
              <a:rPr lang="en-US" dirty="0" err="1" smtClean="0"/>
              <a:t>Margen</a:t>
            </a:r>
            <a:endParaRPr lang="en-US" dirty="0" smtClean="0"/>
          </a:p>
          <a:p>
            <a:r>
              <a:rPr lang="en-US" dirty="0" smtClean="0"/>
              <a:t>¿</a:t>
            </a:r>
            <a:r>
              <a:rPr lang="en-US" dirty="0" err="1" smtClean="0"/>
              <a:t>Cuánto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ancho total?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2940844"/>
            <a:ext cx="5118100" cy="2120900"/>
          </a:xfrm>
          <a:prstGeom prst="rect">
            <a:avLst/>
          </a:prstGeom>
        </p:spPr>
      </p:pic>
      <p:sp>
        <p:nvSpPr>
          <p:cNvPr id="8" name="3 CuadroTexto"/>
          <p:cNvSpPr txBox="1"/>
          <p:nvPr/>
        </p:nvSpPr>
        <p:spPr>
          <a:xfrm>
            <a:off x="1789113" y="4775618"/>
            <a:ext cx="244432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+mn-lt"/>
              </a:rPr>
              <a:t>width:250px;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padding:10px;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border:5px solid gray;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margin:10px;</a:t>
            </a:r>
          </a:p>
          <a:p>
            <a:pPr algn="l">
              <a:defRPr/>
            </a:pPr>
            <a:endParaRPr lang="es-E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043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Tipo</a:t>
            </a:r>
            <a:r>
              <a:rPr lang="en-US" dirty="0" smtClean="0"/>
              <a:t>: </a:t>
            </a:r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Aparecen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cuerpo</a:t>
            </a:r>
            <a:r>
              <a:rPr lang="en-US" dirty="0" smtClean="0"/>
              <a:t> de la </a:t>
            </a:r>
            <a:r>
              <a:rPr lang="en-US" dirty="0" err="1" smtClean="0"/>
              <a:t>página</a:t>
            </a:r>
            <a:r>
              <a:rPr lang="en-US" dirty="0" smtClean="0"/>
              <a:t> de 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Otros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bloque</a:t>
            </a:r>
            <a:endParaRPr lang="en-US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</a:rPr>
              <a:t>Elementos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Inline</a:t>
            </a:r>
          </a:p>
          <a:p>
            <a:r>
              <a:rPr lang="en-US" dirty="0" err="1" smtClean="0"/>
              <a:t>Comienzan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</a:t>
            </a:r>
            <a:r>
              <a:rPr lang="en-US" dirty="0" err="1" smtClean="0"/>
              <a:t>línea</a:t>
            </a:r>
            <a:endParaRPr lang="en-US" dirty="0" smtClean="0"/>
          </a:p>
          <a:p>
            <a:r>
              <a:rPr lang="en-US" dirty="0" smtClean="0"/>
              <a:t>Para macro-</a:t>
            </a:r>
            <a:r>
              <a:rPr lang="en-US" dirty="0" err="1" smtClean="0"/>
              <a:t>estructuras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96" y="1825625"/>
            <a:ext cx="6264804" cy="26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Tipo</a:t>
            </a:r>
            <a:r>
              <a:rPr lang="en-US" dirty="0" smtClean="0"/>
              <a:t>: Inline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cuerpo</a:t>
            </a:r>
            <a:r>
              <a:rPr lang="en-US" dirty="0"/>
              <a:t> de la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contengan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Otros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inline</a:t>
            </a:r>
          </a:p>
          <a:p>
            <a:r>
              <a:rPr lang="en-US" dirty="0" smtClean="0"/>
              <a:t>Para micro-</a:t>
            </a:r>
            <a:r>
              <a:rPr lang="en-US" dirty="0" err="1" smtClean="0"/>
              <a:t>estructuras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2" y="1825625"/>
            <a:ext cx="5775158" cy="38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9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Block vs Inline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 smtClean="0"/>
              <a:t>p</a:t>
            </a:r>
          </a:p>
          <a:p>
            <a:pPr marL="0" indent="0">
              <a:buNone/>
            </a:pPr>
            <a:r>
              <a:rPr lang="en-US" dirty="0" smtClean="0"/>
              <a:t>h1</a:t>
            </a:r>
            <a:r>
              <a:rPr lang="en-US" dirty="0"/>
              <a:t>, </a:t>
            </a:r>
            <a:r>
              <a:rPr lang="en-US" dirty="0" smtClean="0"/>
              <a:t>h2</a:t>
            </a:r>
            <a:r>
              <a:rPr lang="en-US" dirty="0"/>
              <a:t>, </a:t>
            </a:r>
            <a:r>
              <a:rPr lang="en-US" dirty="0" smtClean="0"/>
              <a:t>h3</a:t>
            </a:r>
            <a:r>
              <a:rPr lang="en-US" dirty="0"/>
              <a:t>, h4, h5, </a:t>
            </a:r>
            <a:r>
              <a:rPr lang="en-US" dirty="0" smtClean="0"/>
              <a:t>h6</a:t>
            </a:r>
          </a:p>
          <a:p>
            <a:pPr marL="0" indent="0">
              <a:buNone/>
            </a:pPr>
            <a:r>
              <a:rPr lang="en-US" dirty="0" err="1" smtClean="0"/>
              <a:t>ol,ul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ddress</a:t>
            </a:r>
          </a:p>
          <a:p>
            <a:pPr marL="0" indent="0">
              <a:buNone/>
            </a:pPr>
            <a:r>
              <a:rPr lang="en-US" dirty="0" err="1" smtClean="0"/>
              <a:t>blockquote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l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iv</a:t>
            </a:r>
          </a:p>
          <a:p>
            <a:pPr marL="0" indent="0">
              <a:buNone/>
            </a:pPr>
            <a:r>
              <a:rPr lang="en-US" dirty="0" err="1"/>
              <a:t>f</a:t>
            </a:r>
            <a:r>
              <a:rPr lang="en-US" dirty="0" err="1" smtClean="0"/>
              <a:t>ieldset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pPr marL="0" indent="0">
              <a:buNone/>
            </a:pPr>
            <a:r>
              <a:rPr lang="en-US" dirty="0" err="1"/>
              <a:t>h</a:t>
            </a:r>
            <a:r>
              <a:rPr lang="en-US" dirty="0" err="1" smtClean="0"/>
              <a:t>r</a:t>
            </a:r>
            <a:endParaRPr lang="en-US" dirty="0" smtClean="0"/>
          </a:p>
          <a:p>
            <a:pPr marL="0" indent="0">
              <a:buNone/>
            </a:pPr>
            <a:r>
              <a:rPr lang="en-US" dirty="0" err="1"/>
              <a:t>n</a:t>
            </a:r>
            <a:r>
              <a:rPr lang="en-US" dirty="0" err="1" smtClean="0"/>
              <a:t>oscript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b, big, </a:t>
            </a:r>
            <a:r>
              <a:rPr lang="en-US" dirty="0" err="1"/>
              <a:t>i</a:t>
            </a:r>
            <a:r>
              <a:rPr lang="en-US" dirty="0"/>
              <a:t>, small, </a:t>
            </a:r>
            <a:r>
              <a:rPr lang="en-US" dirty="0" err="1"/>
              <a:t>tt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abbr</a:t>
            </a:r>
            <a:r>
              <a:rPr lang="en-US" dirty="0"/>
              <a:t>, acronym, cite, code, </a:t>
            </a:r>
            <a:r>
              <a:rPr lang="en-US" dirty="0" err="1"/>
              <a:t>dfn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kbd</a:t>
            </a:r>
            <a:r>
              <a:rPr lang="en-US" dirty="0"/>
              <a:t>, strong, </a:t>
            </a:r>
            <a:r>
              <a:rPr lang="en-US" dirty="0" err="1"/>
              <a:t>samp</a:t>
            </a:r>
            <a:r>
              <a:rPr lang="en-US" dirty="0"/>
              <a:t>, </a:t>
            </a:r>
            <a:r>
              <a:rPr lang="en-US" dirty="0" err="1"/>
              <a:t>var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a, </a:t>
            </a:r>
            <a:r>
              <a:rPr lang="en-US" dirty="0" err="1"/>
              <a:t>bdo</a:t>
            </a:r>
            <a:r>
              <a:rPr lang="en-US" dirty="0"/>
              <a:t>,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 map, object, q, script, span, sub, sup</a:t>
            </a:r>
          </a:p>
          <a:p>
            <a:pPr marL="0" indent="0">
              <a:buNone/>
            </a:pPr>
            <a:r>
              <a:rPr lang="en-US" dirty="0"/>
              <a:t>button, input, label, select, </a:t>
            </a:r>
            <a:r>
              <a:rPr lang="en-US" dirty="0" err="1"/>
              <a:t>textarea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1" y="304131"/>
            <a:ext cx="6915484" cy="58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472701"/>
            <a:ext cx="5181600" cy="4351338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Versión</a:t>
            </a:r>
            <a:r>
              <a:rPr lang="en-US" sz="3200" dirty="0" smtClean="0"/>
              <a:t> 3</a:t>
            </a:r>
          </a:p>
          <a:p>
            <a:r>
              <a:rPr lang="es-MX" sz="3200" b="1" dirty="0" smtClean="0"/>
              <a:t>CSS </a:t>
            </a:r>
            <a:r>
              <a:rPr lang="es-MX" sz="3200" dirty="0" smtClean="0"/>
              <a:t>viene de </a:t>
            </a:r>
            <a:r>
              <a:rPr lang="es-MX" sz="3200" b="1" dirty="0" err="1" smtClean="0"/>
              <a:t>C</a:t>
            </a:r>
            <a:r>
              <a:rPr lang="es-MX" sz="3200" dirty="0" err="1" smtClean="0"/>
              <a:t>ascading</a:t>
            </a:r>
            <a:r>
              <a:rPr lang="es-MX" sz="3200" dirty="0"/>
              <a:t> </a:t>
            </a:r>
            <a:r>
              <a:rPr lang="es-MX" sz="3200" b="1" dirty="0"/>
              <a:t>S</a:t>
            </a:r>
            <a:r>
              <a:rPr lang="es-MX" sz="3200" dirty="0"/>
              <a:t>tyle </a:t>
            </a:r>
            <a:r>
              <a:rPr lang="es-MX" sz="3200" b="1" dirty="0" err="1"/>
              <a:t>S</a:t>
            </a:r>
            <a:r>
              <a:rPr lang="es-MX" sz="3200" dirty="0" err="1"/>
              <a:t>heets</a:t>
            </a:r>
            <a:endParaRPr lang="en-US" sz="3200" dirty="0" smtClean="0"/>
          </a:p>
          <a:p>
            <a:r>
              <a:rPr lang="en-US" sz="3200" dirty="0" smtClean="0"/>
              <a:t>Se </a:t>
            </a:r>
            <a:r>
              <a:rPr lang="en-US" sz="3200" dirty="0" err="1" smtClean="0"/>
              <a:t>utiliza</a:t>
            </a:r>
            <a:r>
              <a:rPr lang="en-US" sz="3200" dirty="0" smtClean="0"/>
              <a:t> para:</a:t>
            </a:r>
          </a:p>
          <a:p>
            <a:pPr lvl="1"/>
            <a:r>
              <a:rPr lang="en-US" dirty="0" err="1" smtClean="0"/>
              <a:t>Estilo</a:t>
            </a:r>
            <a:r>
              <a:rPr lang="en-US" dirty="0" smtClean="0"/>
              <a:t> y </a:t>
            </a:r>
            <a:r>
              <a:rPr lang="en-US" dirty="0" err="1" smtClean="0"/>
              <a:t>estructura</a:t>
            </a:r>
            <a:r>
              <a:rPr lang="en-US" dirty="0" smtClean="0"/>
              <a:t> del HTML</a:t>
            </a:r>
          </a:p>
          <a:p>
            <a:pPr lvl="1"/>
            <a:r>
              <a:rPr lang="en-US" dirty="0" err="1" smtClean="0"/>
              <a:t>Presentación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dispositivo</a:t>
            </a:r>
            <a:endParaRPr lang="en-US" dirty="0" smtClean="0"/>
          </a:p>
          <a:p>
            <a:pPr lvl="1"/>
            <a:r>
              <a:rPr lang="en-US" dirty="0" err="1" smtClean="0"/>
              <a:t>Ajustes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tamaño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  <a:p>
            <a:pPr>
              <a:defRPr/>
            </a:pP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645" y="1988911"/>
            <a:ext cx="2681060" cy="2681060"/>
          </a:xfrm>
        </p:spPr>
      </p:pic>
      <p:sp>
        <p:nvSpPr>
          <p:cNvPr id="2" name="Rectángulo 1"/>
          <p:cNvSpPr/>
          <p:nvPr/>
        </p:nvSpPr>
        <p:spPr>
          <a:xfrm>
            <a:off x="8534089" y="4957882"/>
            <a:ext cx="120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3200" b="1" dirty="0" smtClean="0">
                <a:solidFill>
                  <a:schemeClr val="accent1"/>
                </a:solidFill>
                <a:hlinkClick r:id="rId3"/>
              </a:rPr>
              <a:t>Demo</a:t>
            </a:r>
            <a:endParaRPr lang="en-US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Sintaxis básica</a:t>
            </a:r>
            <a:endParaRPr lang="es-MX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dirty="0" smtClean="0"/>
              <a:t>Reglas </a:t>
            </a:r>
            <a:r>
              <a:rPr lang="es-MX" b="1" dirty="0" smtClean="0"/>
              <a:t>CSS</a:t>
            </a:r>
            <a:r>
              <a:rPr lang="es-MX" dirty="0" smtClean="0"/>
              <a:t> compuestas por</a:t>
            </a:r>
          </a:p>
          <a:p>
            <a:pPr lvl="1"/>
            <a:r>
              <a:rPr lang="es-MX" b="1" dirty="0" smtClean="0"/>
              <a:t>Selector</a:t>
            </a:r>
          </a:p>
          <a:p>
            <a:pPr lvl="1"/>
            <a:r>
              <a:rPr lang="es-MX" b="1" dirty="0" smtClean="0"/>
              <a:t>Bloque de declaraciones</a:t>
            </a:r>
          </a:p>
          <a:p>
            <a:r>
              <a:rPr lang="es-MX" b="1" dirty="0" smtClean="0"/>
              <a:t>Selector</a:t>
            </a:r>
          </a:p>
          <a:p>
            <a:pPr lvl="1"/>
            <a:r>
              <a:rPr lang="es-MX" dirty="0" smtClean="0"/>
              <a:t>Sirve para identificar una o varias etiquetas HTML</a:t>
            </a:r>
          </a:p>
          <a:p>
            <a:r>
              <a:rPr lang="es-MX" b="1" dirty="0" smtClean="0"/>
              <a:t>Bloque de declaraciones</a:t>
            </a:r>
          </a:p>
          <a:p>
            <a:pPr lvl="1"/>
            <a:r>
              <a:rPr lang="es-MX" dirty="0" smtClean="0"/>
              <a:t>Agrupadas por </a:t>
            </a:r>
            <a:r>
              <a:rPr lang="en-US" b="1" dirty="0" smtClean="0"/>
              <a:t>{}</a:t>
            </a:r>
            <a:endParaRPr lang="es-MX" b="1" dirty="0" smtClean="0"/>
          </a:p>
          <a:p>
            <a:pPr lvl="1"/>
            <a:r>
              <a:rPr lang="es-MX" dirty="0" smtClean="0"/>
              <a:t>Colección de propiedades CSS, separadas por </a:t>
            </a:r>
            <a:r>
              <a:rPr lang="es-MX" b="1" dirty="0" smtClean="0"/>
              <a:t>;</a:t>
            </a:r>
          </a:p>
          <a:p>
            <a:pPr lvl="1"/>
            <a:r>
              <a:rPr lang="es-MX" dirty="0" smtClean="0"/>
              <a:t>Propiedad CSS: nombre y valor, separadas por </a:t>
            </a:r>
            <a:r>
              <a:rPr lang="es-MX" b="1" dirty="0" smtClean="0"/>
              <a:t>:</a:t>
            </a:r>
            <a:endParaRPr lang="es-MX" b="1" dirty="0"/>
          </a:p>
        </p:txBody>
      </p:sp>
      <p:pic>
        <p:nvPicPr>
          <p:cNvPr id="6" name="Picture 6" descr="http://www.w3schools.com/css/selector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459457"/>
            <a:ext cx="5181600" cy="1083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41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20" y="352926"/>
            <a:ext cx="6571247" cy="4611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2640" y="5237325"/>
            <a:ext cx="3211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hlinkClick r:id="rId3"/>
              </a:rPr>
              <a:t>CSS3 </a:t>
            </a:r>
            <a:r>
              <a:rPr lang="en-US" sz="3200" b="1" dirty="0" smtClean="0">
                <a:hlinkClick r:id="rId3"/>
              </a:rPr>
              <a:t>Propiedades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87335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Básicos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identificador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/>
              <a:t>#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elemento</a:t>
            </a:r>
            <a:r>
              <a:rPr lang="en-US" b="1" dirty="0"/>
              <a:t>.</a:t>
            </a:r>
            <a:r>
              <a:rPr lang="en-US" b="1" dirty="0" smtClean="0"/>
              <a:t> </a:t>
            </a:r>
            <a:r>
              <a:rPr lang="en-US" dirty="0" err="1" smtClean="0"/>
              <a:t>Nombre</a:t>
            </a:r>
            <a:r>
              <a:rPr lang="en-US" dirty="0" smtClean="0"/>
              <a:t> de la </a:t>
            </a:r>
            <a:r>
              <a:rPr lang="en-US" dirty="0" err="1" smtClean="0"/>
              <a:t>etiqueta</a:t>
            </a:r>
            <a:r>
              <a:rPr lang="en-US" dirty="0" smtClean="0"/>
              <a:t> HTML</a:t>
            </a:r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 smtClean="0"/>
              <a:t>clase</a:t>
            </a:r>
            <a:r>
              <a:rPr lang="en-US" b="1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.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Por</a:t>
            </a:r>
            <a:r>
              <a:rPr lang="en-US" b="1" dirty="0" smtClean="0"/>
              <a:t> </a:t>
            </a:r>
            <a:r>
              <a:rPr lang="en-US" b="1" dirty="0" err="1"/>
              <a:t>agrupación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 smtClean="0"/>
              <a:t>Selectores</a:t>
            </a:r>
            <a:r>
              <a:rPr lang="en-US" dirty="0" smtClean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="1" dirty="0" smtClean="0"/>
              <a:t>,</a:t>
            </a:r>
          </a:p>
          <a:p>
            <a:pPr marL="0" indent="0">
              <a:buNone/>
            </a:pPr>
            <a:r>
              <a:rPr lang="en-US" b="1" dirty="0" err="1"/>
              <a:t>Descendientes</a:t>
            </a:r>
            <a:r>
              <a:rPr lang="en-US" b="1" dirty="0"/>
              <a:t>. </a:t>
            </a:r>
            <a:r>
              <a:rPr lang="en-US" dirty="0" err="1"/>
              <a:t>Selectores</a:t>
            </a:r>
            <a:r>
              <a:rPr lang="en-US" dirty="0"/>
              <a:t> </a:t>
            </a:r>
            <a:r>
              <a:rPr lang="en-US" dirty="0" err="1" smtClean="0"/>
              <a:t>separados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un </a:t>
            </a:r>
            <a:r>
              <a:rPr lang="en-US" b="1" dirty="0" err="1" smtClean="0"/>
              <a:t>espacio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Universal</a:t>
            </a:r>
            <a:r>
              <a:rPr lang="en-US" dirty="0" smtClean="0"/>
              <a:t>. </a:t>
            </a:r>
            <a:r>
              <a:rPr lang="en-US" dirty="0" err="1"/>
              <a:t>Comienza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smtClean="0"/>
              <a:t>*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letras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18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Fuentes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Tipos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>
                <a:hlinkClick r:id="rId2"/>
              </a:rPr>
              <a:t>Comparación</a:t>
            </a:r>
            <a:r>
              <a:rPr lang="en-US" dirty="0" smtClean="0">
                <a:hlinkClick r:id="rId2"/>
              </a:rPr>
              <a:t>:</a:t>
            </a:r>
            <a:r>
              <a:rPr lang="en-US" dirty="0" smtClean="0"/>
              <a:t> Serif vs San Serif</a:t>
            </a:r>
          </a:p>
          <a:p>
            <a:r>
              <a:rPr lang="en-US" dirty="0" err="1" smtClean="0"/>
              <a:t>Unidades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Comparación:</a:t>
            </a:r>
            <a:r>
              <a:rPr lang="en-US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, </a:t>
            </a:r>
            <a:r>
              <a:rPr lang="en-US" dirty="0" err="1" smtClean="0"/>
              <a:t>pt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y %</a:t>
            </a:r>
          </a:p>
          <a:p>
            <a:r>
              <a:rPr lang="en-US" dirty="0" err="1" smtClean="0"/>
              <a:t>Propiedades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ont, font-family, font-size, line-height, font-weight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316" y="1509169"/>
            <a:ext cx="5219032" cy="26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6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¿</a:t>
            </a:r>
            <a:r>
              <a:rPr lang="en-US" b="0" dirty="0" err="1" smtClean="0"/>
              <a:t>Cómo</a:t>
            </a:r>
            <a:r>
              <a:rPr lang="en-US" b="0" dirty="0" smtClean="0"/>
              <a:t> se </a:t>
            </a:r>
            <a:r>
              <a:rPr lang="en-US" b="0" dirty="0" err="1" smtClean="0"/>
              <a:t>aplican</a:t>
            </a:r>
            <a:r>
              <a:rPr lang="en-US" b="0" dirty="0" smtClean="0"/>
              <a:t> </a:t>
            </a:r>
            <a:r>
              <a:rPr lang="en-US" dirty="0" err="1" smtClean="0"/>
              <a:t>reglas</a:t>
            </a:r>
            <a:r>
              <a:rPr lang="en-US" dirty="0" smtClean="0"/>
              <a:t> CSS</a:t>
            </a:r>
            <a:r>
              <a:rPr lang="en-US" b="0" dirty="0" smtClean="0"/>
              <a:t>?</a:t>
            </a:r>
            <a:endParaRPr lang="en-US" b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1117" b="18190"/>
          <a:stretch/>
        </p:blipFill>
        <p:spPr>
          <a:xfrm>
            <a:off x="3385930" y="2159223"/>
            <a:ext cx="7967870" cy="27235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736" y="6488668"/>
            <a:ext cx="113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Referencia</a:t>
            </a:r>
            <a:r>
              <a:rPr lang="en-US" dirty="0" smtClean="0">
                <a:solidFill>
                  <a:schemeClr val="bg1"/>
                </a:solidFill>
              </a:rPr>
              <a:t>: 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image.slidesharecdn.com</a:t>
            </a:r>
            <a:r>
              <a:rPr lang="en-US" dirty="0">
                <a:solidFill>
                  <a:schemeClr val="bg1"/>
                </a:solidFill>
              </a:rPr>
              <a:t>/css-120210110505-phpapp02/95/css-tutorial-31-728.jpg?cb=1328873878</a:t>
            </a:r>
          </a:p>
        </p:txBody>
      </p:sp>
      <p:pic>
        <p:nvPicPr>
          <p:cNvPr id="1028" name="Picture 4" descr="Resultado de imagen para browser wind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11" y="2735287"/>
            <a:ext cx="2027565" cy="157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181893" y="2146854"/>
            <a:ext cx="121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300" dirty="0" smtClean="0"/>
              <a:t>Browser</a:t>
            </a:r>
            <a:endParaRPr lang="es-MX" sz="2300" dirty="0"/>
          </a:p>
        </p:txBody>
      </p:sp>
      <p:sp>
        <p:nvSpPr>
          <p:cNvPr id="6" name="Flecha derecha 5"/>
          <p:cNvSpPr/>
          <p:nvPr/>
        </p:nvSpPr>
        <p:spPr>
          <a:xfrm>
            <a:off x="3034749" y="3339548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lecha derecha 9"/>
          <p:cNvSpPr/>
          <p:nvPr/>
        </p:nvSpPr>
        <p:spPr>
          <a:xfrm>
            <a:off x="6039680" y="3339547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 derecha 10"/>
          <p:cNvSpPr/>
          <p:nvPr/>
        </p:nvSpPr>
        <p:spPr>
          <a:xfrm>
            <a:off x="8189846" y="3352799"/>
            <a:ext cx="427382" cy="278295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/>
          <p:cNvSpPr/>
          <p:nvPr/>
        </p:nvSpPr>
        <p:spPr>
          <a:xfrm>
            <a:off x="3462131" y="2159223"/>
            <a:ext cx="2577549" cy="27235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993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dad1" id="{64AA5760-C488-4445-B531-513545EBFB30}" vid="{E2E8812B-78B7-3647-8060-039B49026C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Template-FIEC-ESPOL</Template>
  <TotalTime>7324</TotalTime>
  <Words>416</Words>
  <Application>Microsoft Office PowerPoint</Application>
  <PresentationFormat>Panorámica</PresentationFormat>
  <Paragraphs>101</Paragraphs>
  <Slides>16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Tema de Office</vt:lpstr>
      <vt:lpstr> Desarrollo de Aplicaciones Web</vt:lpstr>
      <vt:lpstr>Presentación de PowerPoint</vt:lpstr>
      <vt:lpstr>CSS</vt:lpstr>
      <vt:lpstr>Sintaxis básica</vt:lpstr>
      <vt:lpstr>Presentación de PowerPoint</vt:lpstr>
      <vt:lpstr>Selectores Básicos</vt:lpstr>
      <vt:lpstr>Tipos de letras</vt:lpstr>
      <vt:lpstr>Fuentes</vt:lpstr>
      <vt:lpstr>¿Cómo se aplican reglas CSS?</vt:lpstr>
      <vt:lpstr>Modelo de caja</vt:lpstr>
      <vt:lpstr>Modelo de Caja</vt:lpstr>
      <vt:lpstr>Modelo de Caja</vt:lpstr>
      <vt:lpstr>Ancho y Alto</vt:lpstr>
      <vt:lpstr>Tipo: Block</vt:lpstr>
      <vt:lpstr>Tipo: Inline</vt:lpstr>
      <vt:lpstr>Block vs Inline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Desarrollo de Aplicaciones Web</dc:title>
  <dc:creator>Allan Roberto Avendano Sudario</dc:creator>
  <cp:lastModifiedBy>Allan Roberto Avendano Sudario</cp:lastModifiedBy>
  <cp:revision>410</cp:revision>
  <dcterms:created xsi:type="dcterms:W3CDTF">2017-05-02T21:53:04Z</dcterms:created>
  <dcterms:modified xsi:type="dcterms:W3CDTF">2019-05-20T05:50:24Z</dcterms:modified>
</cp:coreProperties>
</file>

<file path=docProps/thumbnail.jpeg>
</file>